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iiRXqD8rffPK0c55hUKlfUKB04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00d5dbf3f_2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gc00d5dbf3f_2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sz="1200">
                <a:solidFill>
                  <a:schemeClr val="dk1"/>
                </a:solidFill>
                <a:latin typeface="Calibri"/>
                <a:ea typeface="Calibri"/>
                <a:cs typeface="Calibri"/>
                <a:sym typeface="Calibri"/>
              </a:rPr>
              <a:t>David</a:t>
            </a:r>
            <a:endParaRPr sz="1200">
              <a:solidFill>
                <a:schemeClr val="dk1"/>
              </a:solidFill>
              <a:latin typeface="Calibri"/>
              <a:ea typeface="Calibri"/>
              <a:cs typeface="Calibri"/>
              <a:sym typeface="Calibri"/>
            </a:endParaRPr>
          </a:p>
        </p:txBody>
      </p:sp>
      <p:sp>
        <p:nvSpPr>
          <p:cNvPr id="237" name="Google Shape;2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Clr>
                <a:schemeClr val="dk1"/>
              </a:buClr>
              <a:buSzPts val="1100"/>
              <a:buFont typeface="Arial"/>
              <a:buNone/>
            </a:pPr>
            <a:r>
              <a:rPr lang="en-US"/>
              <a:t>David</a:t>
            </a:r>
            <a:endParaRPr/>
          </a:p>
        </p:txBody>
      </p:sp>
      <p:sp>
        <p:nvSpPr>
          <p:cNvPr id="243" name="Google Shape;24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sz="1200">
                <a:solidFill>
                  <a:schemeClr val="dk1"/>
                </a:solidFill>
                <a:latin typeface="Calibri"/>
                <a:ea typeface="Calibri"/>
                <a:cs typeface="Calibri"/>
                <a:sym typeface="Calibri"/>
              </a:rPr>
              <a:t>linda</a:t>
            </a:r>
            <a:endParaRPr sz="1200">
              <a:solidFill>
                <a:schemeClr val="dk1"/>
              </a:solidFill>
              <a:latin typeface="Calibri"/>
              <a:ea typeface="Calibri"/>
              <a:cs typeface="Calibri"/>
              <a:sym typeface="Calibri"/>
            </a:endParaRPr>
          </a:p>
        </p:txBody>
      </p:sp>
      <p:sp>
        <p:nvSpPr>
          <p:cNvPr id="249" name="Google Shape;24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t>linda</a:t>
            </a:r>
            <a:endParaRPr/>
          </a:p>
        </p:txBody>
      </p:sp>
      <p:sp>
        <p:nvSpPr>
          <p:cNvPr id="255" name="Google Shape;25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800"/>
              </a:spcBef>
              <a:spcAft>
                <a:spcPts val="800"/>
              </a:spcAft>
              <a:buClr>
                <a:schemeClr val="dk1"/>
              </a:buClr>
              <a:buSzPts val="1100"/>
              <a:buFont typeface="Arial"/>
              <a:buNone/>
            </a:pPr>
            <a:r>
              <a:rPr lang="en-US"/>
              <a:t>linda</a:t>
            </a:r>
            <a:endParaRPr/>
          </a:p>
        </p:txBody>
      </p:sp>
      <p:sp>
        <p:nvSpPr>
          <p:cNvPr id="261" name="Google Shape;26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All</a:t>
            </a:r>
            <a:endParaRPr/>
          </a:p>
        </p:txBody>
      </p:sp>
      <p:sp>
        <p:nvSpPr>
          <p:cNvPr id="267" name="Google Shape;26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Kobe</a:t>
            </a:r>
            <a:endParaRPr/>
          </a:p>
        </p:txBody>
      </p:sp>
      <p:sp>
        <p:nvSpPr>
          <p:cNvPr id="168" name="Google Shape;16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Clr>
                <a:schemeClr val="dk1"/>
              </a:buClr>
              <a:buSzPts val="1100"/>
              <a:buFont typeface="Arial"/>
              <a:buNone/>
            </a:pPr>
            <a:r>
              <a:rPr lang="en-US" sz="1200">
                <a:solidFill>
                  <a:schemeClr val="dk1"/>
                </a:solidFill>
                <a:latin typeface="Calibri"/>
                <a:ea typeface="Calibri"/>
                <a:cs typeface="Calibri"/>
                <a:sym typeface="Calibri"/>
              </a:rPr>
              <a:t>Kobe: During this reporting period the team finished the bulk of creating new pages and updating existing pages for the website. We have tailored these pages to match the prototypes that we created last semester. We believe the new pages have a better format for usability and accessibility by users. The team also started working on some phase 2 implementation tasks such as getting familiar with Django (our web framework) and starting development of back-end changes to the website to create the functionality that the website needs to operate.</a:t>
            </a:r>
            <a:endParaRPr/>
          </a:p>
        </p:txBody>
      </p:sp>
      <p:sp>
        <p:nvSpPr>
          <p:cNvPr id="174" name="Google Shape;17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00d5dbf3f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gc00d5dbf3f_2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00d5dbf3f_2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gc00d5dbf3f_2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00d5dbf3f_2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c00d5dbf3f_2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00d5dbf3f_2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c00d5dbf3f_2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00d5dbf3f_2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00d5dbf3f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00d5dbf3f_2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00d5dbf3f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gc00d5dbf3f_2_20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 name="Google Shape;90;gc00d5dbf3f_2_20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91" name="Google Shape;91;gc00d5dbf3f_2_20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gc00d5dbf3f_2_20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gc00d5dbf3f_2_20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 name="Shape 94"/>
        <p:cNvGrpSpPr/>
        <p:nvPr/>
      </p:nvGrpSpPr>
      <p:grpSpPr>
        <a:xfrm>
          <a:off x="0" y="0"/>
          <a:ext cx="0" cy="0"/>
          <a:chOff x="0" y="0"/>
          <a:chExt cx="0" cy="0"/>
        </a:xfrm>
      </p:grpSpPr>
      <p:pic>
        <p:nvPicPr>
          <p:cNvPr id="95" name="Google Shape;95;gc00d5dbf3f_2_209"/>
          <p:cNvPicPr preferRelativeResize="0"/>
          <p:nvPr/>
        </p:nvPicPr>
        <p:blipFill rotWithShape="1">
          <a:blip r:embed="rId2">
            <a:alphaModFix/>
          </a:blip>
          <a:srcRect b="0" l="0" r="0" t="0"/>
          <a:stretch/>
        </p:blipFill>
        <p:spPr>
          <a:xfrm>
            <a:off x="7403123" y="438956"/>
            <a:ext cx="4683370" cy="884799"/>
          </a:xfrm>
          <a:prstGeom prst="rect">
            <a:avLst/>
          </a:prstGeom>
          <a:noFill/>
          <a:ln>
            <a:noFill/>
          </a:ln>
        </p:spPr>
      </p:pic>
      <p:sp>
        <p:nvSpPr>
          <p:cNvPr id="96" name="Google Shape;96;gc00d5dbf3f_2_20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gc00d5dbf3f_2_20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8" name="Google Shape;98;gc00d5dbf3f_2_20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 name="Google Shape;99;gc00d5dbf3f_2_20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gc00d5dbf3f_2_20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01" name="Google Shape;101;gc00d5dbf3f_2_209"/>
          <p:cNvCxnSpPr/>
          <p:nvPr/>
        </p:nvCxnSpPr>
        <p:spPr>
          <a:xfrm rot="10800000">
            <a:off x="158192" y="1588568"/>
            <a:ext cx="11928300" cy="43500"/>
          </a:xfrm>
          <a:prstGeom prst="straightConnector1">
            <a:avLst/>
          </a:prstGeom>
          <a:noFill/>
          <a:ln cap="flat" cmpd="sng" w="76200">
            <a:solidFill>
              <a:srgbClr val="5E001D"/>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gc00d5dbf3f_2_21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gc00d5dbf3f_2_21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gc00d5dbf3f_2_2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gc00d5dbf3f_2_2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 name="Google Shape;107;gc00d5dbf3f_2_2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gc00d5dbf3f_2_2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 name="Google Shape;110;gc00d5dbf3f_2_22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1" name="Google Shape;111;gc00d5dbf3f_2_22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2" name="Google Shape;112;gc00d5dbf3f_2_2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gc00d5dbf3f_2_2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gc00d5dbf3f_2_2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gc00d5dbf3f_2_23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gc00d5dbf3f_2_23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8" name="Google Shape;118;gc00d5dbf3f_2_23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9" name="Google Shape;119;gc00d5dbf3f_2_23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0" name="Google Shape;120;gc00d5dbf3f_2_23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1" name="Google Shape;121;gc00d5dbf3f_2_2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2" name="Google Shape;122;gc00d5dbf3f_2_2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gc00d5dbf3f_2_2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gc00d5dbf3f_2_2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gc00d5dbf3f_2_23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7" name="Google Shape;127;gc00d5dbf3f_2_23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8" name="Google Shape;128;gc00d5dbf3f_2_2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gc00d5dbf3f_2_24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gc00d5dbf3f_2_24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gc00d5dbf3f_2_24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gc00d5dbf3f_2_24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gc00d5dbf3f_2_248"/>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36" name="Google Shape;136;gc00d5dbf3f_2_248"/>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37" name="Google Shape;137;gc00d5dbf3f_2_24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gc00d5dbf3f_2_24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9" name="Google Shape;139;gc00d5dbf3f_2_2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pic>
        <p:nvPicPr>
          <p:cNvPr id="18" name="Google Shape;18;p12"/>
          <p:cNvPicPr preferRelativeResize="0"/>
          <p:nvPr/>
        </p:nvPicPr>
        <p:blipFill rotWithShape="1">
          <a:blip r:embed="rId2">
            <a:alphaModFix/>
          </a:blip>
          <a:srcRect b="0" l="0" r="0" t="0"/>
          <a:stretch/>
        </p:blipFill>
        <p:spPr>
          <a:xfrm>
            <a:off x="7403123" y="438956"/>
            <a:ext cx="4683369" cy="884799"/>
          </a:xfrm>
          <a:prstGeom prst="rect">
            <a:avLst/>
          </a:prstGeom>
          <a:noFill/>
          <a:ln>
            <a:noFill/>
          </a:ln>
        </p:spPr>
      </p:pic>
      <p:sp>
        <p:nvSpPr>
          <p:cNvPr id="19" name="Google Shape;1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12"/>
          <p:cNvCxnSpPr/>
          <p:nvPr/>
        </p:nvCxnSpPr>
        <p:spPr>
          <a:xfrm rot="10800000">
            <a:off x="158262" y="1588472"/>
            <a:ext cx="11928230" cy="43596"/>
          </a:xfrm>
          <a:prstGeom prst="straightConnector1">
            <a:avLst/>
          </a:prstGeom>
          <a:noFill/>
          <a:ln cap="flat" cmpd="sng" w="76200">
            <a:solidFill>
              <a:srgbClr val="5E001D"/>
            </a:solidFill>
            <a:prstDash val="solid"/>
            <a:miter lim="8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gc00d5dbf3f_2_25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2" name="Google Shape;142;gc00d5dbf3f_2_255"/>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3" name="Google Shape;143;gc00d5dbf3f_2_25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4" name="Google Shape;144;gc00d5dbf3f_2_2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gc00d5dbf3f_2_2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6" name="Google Shape;146;gc00d5dbf3f_2_2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gc00d5dbf3f_2_2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9" name="Google Shape;149;gc00d5dbf3f_2_26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0" name="Google Shape;150;gc00d5dbf3f_2_26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gc00d5dbf3f_2_2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 name="Google Shape;152;gc00d5dbf3f_2_2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gc00d5dbf3f_2_26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 name="Google Shape;155;gc00d5dbf3f_2_26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6" name="Google Shape;156;gc00d5dbf3f_2_2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gc00d5dbf3f_2_26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gc00d5dbf3f_2_2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6" name="Google Shape;66;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gc00d5dbf3f_2_1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4" name="Google Shape;84;gc00d5dbf3f_2_1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gc00d5dbf3f_2_19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6" name="Google Shape;86;gc00d5dbf3f_2_19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7" name="Google Shape;87;gc00d5dbf3f_2_1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
          <p:cNvSpPr txBox="1"/>
          <p:nvPr>
            <p:ph type="ctrTitle"/>
          </p:nvPr>
        </p:nvSpPr>
        <p:spPr>
          <a:xfrm>
            <a:off x="1524000" y="53733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Progress Report 5</a:t>
            </a:r>
            <a:endParaRPr/>
          </a:p>
        </p:txBody>
      </p:sp>
      <p:sp>
        <p:nvSpPr>
          <p:cNvPr id="164" name="Google Shape;164;p1"/>
          <p:cNvSpPr txBox="1"/>
          <p:nvPr>
            <p:ph idx="1" type="subTitle"/>
          </p:nvPr>
        </p:nvSpPr>
        <p:spPr>
          <a:xfrm>
            <a:off x="1524000" y="3136772"/>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None/>
            </a:pPr>
            <a:r>
              <a:rPr lang="en-US" sz="3000"/>
              <a:t>Applied Language Team</a:t>
            </a:r>
            <a:endParaRPr sz="3000"/>
          </a:p>
        </p:txBody>
      </p:sp>
      <p:pic>
        <p:nvPicPr>
          <p:cNvPr id="165" name="Google Shape;165;p1"/>
          <p:cNvPicPr preferRelativeResize="0"/>
          <p:nvPr/>
        </p:nvPicPr>
        <p:blipFill rotWithShape="1">
          <a:blip r:embed="rId3">
            <a:alphaModFix/>
          </a:blip>
          <a:srcRect b="0" l="0" r="0" t="0"/>
          <a:stretch/>
        </p:blipFill>
        <p:spPr>
          <a:xfrm>
            <a:off x="1784041" y="4225496"/>
            <a:ext cx="8623900" cy="1629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00d5dbf3f_2_19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Home Page</a:t>
            </a:r>
            <a:endParaRPr/>
          </a:p>
        </p:txBody>
      </p:sp>
      <p:pic>
        <p:nvPicPr>
          <p:cNvPr id="234" name="Google Shape;234;gc00d5dbf3f_2_192"/>
          <p:cNvPicPr preferRelativeResize="0"/>
          <p:nvPr/>
        </p:nvPicPr>
        <p:blipFill>
          <a:blip r:embed="rId3">
            <a:alphaModFix/>
          </a:blip>
          <a:stretch>
            <a:fillRect/>
          </a:stretch>
        </p:blipFill>
        <p:spPr>
          <a:xfrm>
            <a:off x="1316588" y="1690825"/>
            <a:ext cx="9558817" cy="4862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Challenges</a:t>
            </a:r>
            <a:endParaRPr/>
          </a:p>
        </p:txBody>
      </p:sp>
      <p:sp>
        <p:nvSpPr>
          <p:cNvPr id="240" name="Google Shape;240;p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What particular challenges the team faced</a:t>
            </a:r>
            <a:endParaRPr sz="2500"/>
          </a:p>
          <a:p>
            <a:pPr indent="-228600" lvl="0" marL="228600" rtl="0" algn="l">
              <a:lnSpc>
                <a:spcPct val="150000"/>
              </a:lnSpc>
              <a:spcBef>
                <a:spcPts val="1000"/>
              </a:spcBef>
              <a:spcAft>
                <a:spcPts val="0"/>
              </a:spcAft>
              <a:buSzPts val="2500"/>
              <a:buChar char="•"/>
            </a:pPr>
            <a:r>
              <a:rPr lang="en-US" sz="2500"/>
              <a:t>Lack of Django / Web knowledge and experience</a:t>
            </a:r>
            <a:endParaRPr sz="2500"/>
          </a:p>
          <a:p>
            <a:pPr indent="-228600" lvl="0" marL="228600" rtl="0" algn="l">
              <a:lnSpc>
                <a:spcPct val="150000"/>
              </a:lnSpc>
              <a:spcBef>
                <a:spcPts val="1000"/>
              </a:spcBef>
              <a:spcAft>
                <a:spcPts val="0"/>
              </a:spcAft>
              <a:buSzPts val="2500"/>
              <a:buChar char="•"/>
            </a:pPr>
            <a:r>
              <a:rPr lang="en-US" sz="2500"/>
              <a:t>Learning prior team’s implementation choices</a:t>
            </a:r>
            <a:endParaRPr sz="2500"/>
          </a:p>
          <a:p>
            <a:pPr indent="0" lvl="0" marL="457200" rtl="0" algn="l">
              <a:lnSpc>
                <a:spcPct val="150000"/>
              </a:lnSpc>
              <a:spcBef>
                <a:spcPts val="1000"/>
              </a:spcBef>
              <a:spcAft>
                <a:spcPts val="0"/>
              </a:spcAft>
              <a:buNone/>
            </a:pPr>
            <a:r>
              <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Failures</a:t>
            </a:r>
            <a:endParaRPr/>
          </a:p>
        </p:txBody>
      </p:sp>
      <p:sp>
        <p:nvSpPr>
          <p:cNvPr id="246" name="Google Shape;246;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What the team planned to accomplish but failed to</a:t>
            </a:r>
            <a:endParaRPr sz="3000"/>
          </a:p>
          <a:p>
            <a:pPr indent="-228600" lvl="0" marL="228600" rtl="0" algn="l">
              <a:lnSpc>
                <a:spcPct val="150000"/>
              </a:lnSpc>
              <a:spcBef>
                <a:spcPts val="1000"/>
              </a:spcBef>
              <a:spcAft>
                <a:spcPts val="0"/>
              </a:spcAft>
              <a:buSzPts val="2500"/>
              <a:buChar char="•"/>
            </a:pPr>
            <a:r>
              <a:rPr lang="en-US" sz="2500"/>
              <a:t>Week 1 Failure: Start coding in Django</a:t>
            </a:r>
            <a:endParaRPr sz="2500"/>
          </a:p>
          <a:p>
            <a:pPr indent="-387350" lvl="1" marL="914400" rtl="0" algn="l">
              <a:lnSpc>
                <a:spcPct val="150000"/>
              </a:lnSpc>
              <a:spcBef>
                <a:spcPts val="1000"/>
              </a:spcBef>
              <a:spcAft>
                <a:spcPts val="0"/>
              </a:spcAft>
              <a:buSzPts val="2500"/>
              <a:buChar char="•"/>
            </a:pPr>
            <a:r>
              <a:rPr lang="en-US" sz="2500"/>
              <a:t>Tutorials and experimentation</a:t>
            </a:r>
            <a:endParaRPr sz="2500"/>
          </a:p>
          <a:p>
            <a:pPr indent="-387350" lvl="1" marL="914400" rtl="0" algn="l">
              <a:lnSpc>
                <a:spcPct val="150000"/>
              </a:lnSpc>
              <a:spcBef>
                <a:spcPts val="1000"/>
              </a:spcBef>
              <a:spcAft>
                <a:spcPts val="0"/>
              </a:spcAft>
              <a:buSzPts val="2500"/>
              <a:buChar char="•"/>
            </a:pPr>
            <a:r>
              <a:rPr lang="en-US" sz="2500"/>
              <a:t>Week 2 progress</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Highlights</a:t>
            </a:r>
            <a:endParaRPr/>
          </a:p>
        </p:txBody>
      </p:sp>
      <p:sp>
        <p:nvSpPr>
          <p:cNvPr id="252" name="Google Shape;252;p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What accomplishments the team is most proud of</a:t>
            </a:r>
            <a:endParaRPr sz="3000"/>
          </a:p>
          <a:p>
            <a:pPr indent="-228600" lvl="0" marL="228600" rtl="0" algn="l">
              <a:lnSpc>
                <a:spcPct val="150000"/>
              </a:lnSpc>
              <a:spcBef>
                <a:spcPts val="0"/>
              </a:spcBef>
              <a:spcAft>
                <a:spcPts val="0"/>
              </a:spcAft>
              <a:buSzPts val="2500"/>
              <a:buChar char="•"/>
            </a:pPr>
            <a:r>
              <a:rPr lang="en-US" sz="2500"/>
              <a:t>Good-looking web pages</a:t>
            </a:r>
            <a:endParaRPr sz="2500"/>
          </a:p>
          <a:p>
            <a:pPr indent="-228600" lvl="0" marL="228600" rtl="0" algn="l">
              <a:lnSpc>
                <a:spcPct val="150000"/>
              </a:lnSpc>
              <a:spcBef>
                <a:spcPts val="0"/>
              </a:spcBef>
              <a:spcAft>
                <a:spcPts val="0"/>
              </a:spcAft>
              <a:buSzPts val="2500"/>
              <a:buChar char="•"/>
            </a:pPr>
            <a:r>
              <a:rPr lang="en-US" sz="2500"/>
              <a:t>Completion of tasks</a:t>
            </a:r>
            <a:endParaRPr sz="2500"/>
          </a:p>
          <a:p>
            <a:pPr indent="0" lvl="0" marL="457200" rtl="0" algn="l">
              <a:lnSpc>
                <a:spcPct val="150000"/>
              </a:lnSpc>
              <a:spcBef>
                <a:spcPts val="0"/>
              </a:spcBef>
              <a:spcAft>
                <a:spcPts val="0"/>
              </a:spcAft>
              <a:buSzPts val="1800"/>
              <a:buNone/>
            </a:pPr>
            <a:r>
              <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Goals</a:t>
            </a:r>
            <a:endParaRPr/>
          </a:p>
        </p:txBody>
      </p:sp>
      <p:sp>
        <p:nvSpPr>
          <p:cNvPr id="258" name="Google Shape;258;p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What the team will accomplish during the next reporting period</a:t>
            </a:r>
            <a:endParaRPr sz="2500"/>
          </a:p>
          <a:p>
            <a:pPr indent="-228600" lvl="0" marL="228600" rtl="0" algn="l">
              <a:lnSpc>
                <a:spcPct val="150000"/>
              </a:lnSpc>
              <a:spcBef>
                <a:spcPts val="0"/>
              </a:spcBef>
              <a:spcAft>
                <a:spcPts val="0"/>
              </a:spcAft>
              <a:buSzPts val="2500"/>
              <a:buChar char="•"/>
            </a:pPr>
            <a:r>
              <a:rPr lang="en-US" sz="2500"/>
              <a:t>Web page functionality</a:t>
            </a:r>
            <a:endParaRPr sz="2500"/>
          </a:p>
          <a:p>
            <a:pPr indent="-387350" lvl="1" marL="914400" rtl="0" algn="l">
              <a:lnSpc>
                <a:spcPct val="150000"/>
              </a:lnSpc>
              <a:spcBef>
                <a:spcPts val="0"/>
              </a:spcBef>
              <a:spcAft>
                <a:spcPts val="0"/>
              </a:spcAft>
              <a:buSzPts val="2500"/>
              <a:buChar char="•"/>
            </a:pPr>
            <a:r>
              <a:rPr lang="en-US" sz="2500"/>
              <a:t>User registration and login</a:t>
            </a:r>
            <a:endParaRPr sz="2500"/>
          </a:p>
          <a:p>
            <a:pPr indent="-387350" lvl="1" marL="914400" rtl="0" algn="l">
              <a:lnSpc>
                <a:spcPct val="150000"/>
              </a:lnSpc>
              <a:spcBef>
                <a:spcPts val="0"/>
              </a:spcBef>
              <a:spcAft>
                <a:spcPts val="0"/>
              </a:spcAft>
              <a:buSzPts val="2500"/>
              <a:buChar char="•"/>
            </a:pPr>
            <a:r>
              <a:rPr lang="en-US" sz="2500"/>
              <a:t>Uploading audio files</a:t>
            </a:r>
            <a:endParaRPr sz="2500"/>
          </a:p>
          <a:p>
            <a:pPr indent="-387350" lvl="1" marL="914400" rtl="0" algn="l">
              <a:lnSpc>
                <a:spcPct val="150000"/>
              </a:lnSpc>
              <a:spcBef>
                <a:spcPts val="0"/>
              </a:spcBef>
              <a:spcAft>
                <a:spcPts val="0"/>
              </a:spcAft>
              <a:buSzPts val="2500"/>
              <a:buChar char="•"/>
            </a:pPr>
            <a:r>
              <a:rPr lang="en-US" sz="2500"/>
              <a:t>Rating audio</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Concerns</a:t>
            </a:r>
            <a:endParaRPr/>
          </a:p>
        </p:txBody>
      </p:sp>
      <p:sp>
        <p:nvSpPr>
          <p:cNvPr id="264" name="Google Shape;264;p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50000"/>
              </a:lnSpc>
              <a:spcBef>
                <a:spcPts val="1000"/>
              </a:spcBef>
              <a:spcAft>
                <a:spcPts val="0"/>
              </a:spcAft>
              <a:buSzPts val="1800"/>
              <a:buNone/>
            </a:pPr>
            <a:r>
              <a:rPr b="1" lang="en-US" sz="3000"/>
              <a:t>Any other concerns the team would like to mention</a:t>
            </a:r>
            <a:endParaRPr sz="2500"/>
          </a:p>
          <a:p>
            <a:pPr indent="-387350" lvl="0" marL="457200" rtl="0" algn="l">
              <a:lnSpc>
                <a:spcPct val="150000"/>
              </a:lnSpc>
              <a:spcBef>
                <a:spcPts val="1000"/>
              </a:spcBef>
              <a:spcAft>
                <a:spcPts val="0"/>
              </a:spcAft>
              <a:buSzPts val="2500"/>
              <a:buChar char="•"/>
            </a:pPr>
            <a:r>
              <a:rPr lang="en-US" sz="2500"/>
              <a:t>Web service instability</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9"/>
          <p:cNvSpPr txBox="1"/>
          <p:nvPr>
            <p:ph type="title"/>
          </p:nvPr>
        </p:nvSpPr>
        <p:spPr>
          <a:xfrm>
            <a:off x="831850" y="170973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Questions?</a:t>
            </a:r>
            <a:endParaRPr/>
          </a:p>
        </p:txBody>
      </p:sp>
      <p:pic>
        <p:nvPicPr>
          <p:cNvPr id="270" name="Google Shape;270;p9"/>
          <p:cNvPicPr preferRelativeResize="0"/>
          <p:nvPr/>
        </p:nvPicPr>
        <p:blipFill rotWithShape="1">
          <a:blip r:embed="rId3">
            <a:alphaModFix/>
          </a:blip>
          <a:srcRect b="0" l="0" r="0" t="0"/>
          <a:stretch/>
        </p:blipFill>
        <p:spPr>
          <a:xfrm>
            <a:off x="7370423" y="5762856"/>
            <a:ext cx="4683370" cy="884799"/>
          </a:xfrm>
          <a:prstGeom prst="rect">
            <a:avLst/>
          </a:prstGeom>
          <a:noFill/>
          <a:ln>
            <a:noFill/>
          </a:ln>
        </p:spPr>
      </p:pic>
      <p:cxnSp>
        <p:nvCxnSpPr>
          <p:cNvPr id="271" name="Google Shape;271;p9"/>
          <p:cNvCxnSpPr/>
          <p:nvPr/>
        </p:nvCxnSpPr>
        <p:spPr>
          <a:xfrm rot="10800000">
            <a:off x="131842" y="5313343"/>
            <a:ext cx="11928300" cy="43500"/>
          </a:xfrm>
          <a:prstGeom prst="straightConnector1">
            <a:avLst/>
          </a:prstGeom>
          <a:noFill/>
          <a:ln cap="flat" cmpd="sng" w="76200">
            <a:solidFill>
              <a:srgbClr val="5E001D"/>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Overview</a:t>
            </a:r>
            <a:endParaRPr/>
          </a:p>
        </p:txBody>
      </p:sp>
      <p:sp>
        <p:nvSpPr>
          <p:cNvPr id="171" name="Google Shape;171;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50000"/>
              </a:lnSpc>
              <a:spcBef>
                <a:spcPts val="0"/>
              </a:spcBef>
              <a:spcAft>
                <a:spcPts val="0"/>
              </a:spcAft>
              <a:buSzPts val="1800"/>
              <a:buAutoNum type="arabicPeriod"/>
            </a:pPr>
            <a:r>
              <a:rPr lang="en-US"/>
              <a:t>Accomplishments</a:t>
            </a:r>
            <a:endParaRPr/>
          </a:p>
          <a:p>
            <a:pPr indent="-342900" lvl="0" marL="457200" rtl="0" algn="l">
              <a:lnSpc>
                <a:spcPct val="150000"/>
              </a:lnSpc>
              <a:spcBef>
                <a:spcPts val="0"/>
              </a:spcBef>
              <a:spcAft>
                <a:spcPts val="0"/>
              </a:spcAft>
              <a:buSzPts val="1800"/>
              <a:buAutoNum type="arabicPeriod"/>
            </a:pPr>
            <a:r>
              <a:rPr lang="en-US"/>
              <a:t>Challenges</a:t>
            </a:r>
            <a:endParaRPr/>
          </a:p>
          <a:p>
            <a:pPr indent="-342900" lvl="0" marL="457200" rtl="0" algn="l">
              <a:lnSpc>
                <a:spcPct val="150000"/>
              </a:lnSpc>
              <a:spcBef>
                <a:spcPts val="0"/>
              </a:spcBef>
              <a:spcAft>
                <a:spcPts val="0"/>
              </a:spcAft>
              <a:buSzPts val="1800"/>
              <a:buAutoNum type="arabicPeriod"/>
            </a:pPr>
            <a:r>
              <a:rPr lang="en-US"/>
              <a:t>Failures</a:t>
            </a:r>
            <a:endParaRPr/>
          </a:p>
          <a:p>
            <a:pPr indent="-342900" lvl="0" marL="457200" rtl="0" algn="l">
              <a:lnSpc>
                <a:spcPct val="150000"/>
              </a:lnSpc>
              <a:spcBef>
                <a:spcPts val="0"/>
              </a:spcBef>
              <a:spcAft>
                <a:spcPts val="0"/>
              </a:spcAft>
              <a:buSzPts val="1800"/>
              <a:buAutoNum type="arabicPeriod"/>
            </a:pPr>
            <a:r>
              <a:rPr lang="en-US"/>
              <a:t>Highlights</a:t>
            </a:r>
            <a:endParaRPr/>
          </a:p>
          <a:p>
            <a:pPr indent="-342900" lvl="0" marL="457200" rtl="0" algn="l">
              <a:lnSpc>
                <a:spcPct val="150000"/>
              </a:lnSpc>
              <a:spcBef>
                <a:spcPts val="0"/>
              </a:spcBef>
              <a:spcAft>
                <a:spcPts val="0"/>
              </a:spcAft>
              <a:buSzPts val="1800"/>
              <a:buAutoNum type="arabicPeriod"/>
            </a:pPr>
            <a:r>
              <a:rPr lang="en-US"/>
              <a:t>Goals</a:t>
            </a:r>
            <a:endParaRPr/>
          </a:p>
          <a:p>
            <a:pPr indent="-342900" lvl="0" marL="457200" rtl="0" algn="l">
              <a:lnSpc>
                <a:spcPct val="150000"/>
              </a:lnSpc>
              <a:spcBef>
                <a:spcPts val="0"/>
              </a:spcBef>
              <a:spcAft>
                <a:spcPts val="0"/>
              </a:spcAft>
              <a:buSzPts val="1800"/>
              <a:buAutoNum type="arabicPeriod"/>
            </a:pPr>
            <a:r>
              <a:rPr lang="en-US"/>
              <a:t>Concerns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Accomplishments</a:t>
            </a:r>
            <a:endParaRPr/>
          </a:p>
        </p:txBody>
      </p:sp>
      <p:sp>
        <p:nvSpPr>
          <p:cNvPr id="177" name="Google Shape;17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228600" rtl="0" algn="l">
              <a:lnSpc>
                <a:spcPct val="150000"/>
              </a:lnSpc>
              <a:spcBef>
                <a:spcPts val="1000"/>
              </a:spcBef>
              <a:spcAft>
                <a:spcPts val="0"/>
              </a:spcAft>
              <a:buSzPts val="1800"/>
              <a:buNone/>
            </a:pPr>
            <a:r>
              <a:rPr b="1" lang="en-US" sz="3000"/>
              <a:t>What the team accomplished during this time period</a:t>
            </a:r>
            <a:endParaRPr sz="3000"/>
          </a:p>
          <a:p>
            <a:pPr indent="-228600" lvl="0" marL="228600" rtl="0" algn="l">
              <a:lnSpc>
                <a:spcPct val="150000"/>
              </a:lnSpc>
              <a:spcBef>
                <a:spcPts val="0"/>
              </a:spcBef>
              <a:spcAft>
                <a:spcPts val="0"/>
              </a:spcAft>
              <a:buSzPts val="2500"/>
              <a:buChar char="•"/>
            </a:pPr>
            <a:r>
              <a:rPr lang="en-US" sz="2500"/>
              <a:t>Updated old web pages</a:t>
            </a:r>
            <a:endParaRPr sz="2500"/>
          </a:p>
          <a:p>
            <a:pPr indent="-228600" lvl="0" marL="228600" rtl="0" algn="l">
              <a:lnSpc>
                <a:spcPct val="150000"/>
              </a:lnSpc>
              <a:spcBef>
                <a:spcPts val="0"/>
              </a:spcBef>
              <a:spcAft>
                <a:spcPts val="0"/>
              </a:spcAft>
              <a:buSzPts val="2500"/>
              <a:buChar char="•"/>
            </a:pPr>
            <a:r>
              <a:rPr lang="en-US" sz="2500"/>
              <a:t>Created new web pages</a:t>
            </a:r>
            <a:endParaRPr sz="2500"/>
          </a:p>
          <a:p>
            <a:pPr indent="-228600" lvl="0" marL="228600" rtl="0" algn="l">
              <a:lnSpc>
                <a:spcPct val="150000"/>
              </a:lnSpc>
              <a:spcBef>
                <a:spcPts val="0"/>
              </a:spcBef>
              <a:spcAft>
                <a:spcPts val="0"/>
              </a:spcAft>
              <a:buSzPts val="2500"/>
              <a:buChar char="•"/>
            </a:pPr>
            <a:r>
              <a:rPr lang="en-US" sz="2500"/>
              <a:t>Implemented navigation between pages</a:t>
            </a:r>
            <a:endParaRPr sz="2500"/>
          </a:p>
          <a:p>
            <a:pPr indent="-228600" lvl="0" marL="228600" rtl="0" algn="l">
              <a:lnSpc>
                <a:spcPct val="150000"/>
              </a:lnSpc>
              <a:spcBef>
                <a:spcPts val="0"/>
              </a:spcBef>
              <a:spcAft>
                <a:spcPts val="0"/>
              </a:spcAft>
              <a:buSzPts val="2500"/>
              <a:buChar char="•"/>
            </a:pPr>
            <a:r>
              <a:rPr lang="en-US" sz="2500"/>
              <a:t>Starting phase 2 (getting the website operational)</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c00d5dbf3f_2_1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Registration</a:t>
            </a:r>
            <a:endParaRPr/>
          </a:p>
        </p:txBody>
      </p:sp>
      <p:pic>
        <p:nvPicPr>
          <p:cNvPr id="183" name="Google Shape;183;gc00d5dbf3f_2_137"/>
          <p:cNvPicPr preferRelativeResize="0"/>
          <p:nvPr/>
        </p:nvPicPr>
        <p:blipFill>
          <a:blip r:embed="rId3">
            <a:alphaModFix/>
          </a:blip>
          <a:stretch>
            <a:fillRect/>
          </a:stretch>
        </p:blipFill>
        <p:spPr>
          <a:xfrm>
            <a:off x="164450" y="2399250"/>
            <a:ext cx="5796422" cy="3009148"/>
          </a:xfrm>
          <a:prstGeom prst="rect">
            <a:avLst/>
          </a:prstGeom>
          <a:noFill/>
          <a:ln>
            <a:noFill/>
          </a:ln>
        </p:spPr>
      </p:pic>
      <p:pic>
        <p:nvPicPr>
          <p:cNvPr id="184" name="Google Shape;184;gc00d5dbf3f_2_137"/>
          <p:cNvPicPr preferRelativeResize="0"/>
          <p:nvPr/>
        </p:nvPicPr>
        <p:blipFill>
          <a:blip r:embed="rId4">
            <a:alphaModFix/>
          </a:blip>
          <a:stretch>
            <a:fillRect/>
          </a:stretch>
        </p:blipFill>
        <p:spPr>
          <a:xfrm>
            <a:off x="6164750" y="2399250"/>
            <a:ext cx="5797296" cy="3009151"/>
          </a:xfrm>
          <a:prstGeom prst="rect">
            <a:avLst/>
          </a:prstGeom>
          <a:noFill/>
          <a:ln>
            <a:noFill/>
          </a:ln>
        </p:spPr>
      </p:pic>
      <p:sp>
        <p:nvSpPr>
          <p:cNvPr id="185" name="Google Shape;185;gc00d5dbf3f_2_137"/>
          <p:cNvSpPr txBox="1"/>
          <p:nvPr/>
        </p:nvSpPr>
        <p:spPr>
          <a:xfrm>
            <a:off x="1190513" y="5622900"/>
            <a:ext cx="374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Old</a:t>
            </a:r>
            <a:endParaRPr>
              <a:latin typeface="Calibri"/>
              <a:ea typeface="Calibri"/>
              <a:cs typeface="Calibri"/>
              <a:sym typeface="Calibri"/>
            </a:endParaRPr>
          </a:p>
        </p:txBody>
      </p:sp>
      <p:sp>
        <p:nvSpPr>
          <p:cNvPr id="186" name="Google Shape;186;gc00d5dbf3f_2_137"/>
          <p:cNvSpPr txBox="1"/>
          <p:nvPr/>
        </p:nvSpPr>
        <p:spPr>
          <a:xfrm>
            <a:off x="7165100" y="5622900"/>
            <a:ext cx="374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New</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c00d5dbf3f_2_1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Login </a:t>
            </a:r>
            <a:endParaRPr/>
          </a:p>
        </p:txBody>
      </p:sp>
      <p:pic>
        <p:nvPicPr>
          <p:cNvPr id="192" name="Google Shape;192;gc00d5dbf3f_2_147"/>
          <p:cNvPicPr preferRelativeResize="0"/>
          <p:nvPr/>
        </p:nvPicPr>
        <p:blipFill>
          <a:blip r:embed="rId3">
            <a:alphaModFix/>
          </a:blip>
          <a:stretch>
            <a:fillRect/>
          </a:stretch>
        </p:blipFill>
        <p:spPr>
          <a:xfrm>
            <a:off x="165650" y="2395728"/>
            <a:ext cx="5797299" cy="3008375"/>
          </a:xfrm>
          <a:prstGeom prst="rect">
            <a:avLst/>
          </a:prstGeom>
          <a:noFill/>
          <a:ln>
            <a:noFill/>
          </a:ln>
        </p:spPr>
      </p:pic>
      <p:pic>
        <p:nvPicPr>
          <p:cNvPr id="193" name="Google Shape;193;gc00d5dbf3f_2_147"/>
          <p:cNvPicPr preferRelativeResize="0"/>
          <p:nvPr/>
        </p:nvPicPr>
        <p:blipFill>
          <a:blip r:embed="rId4">
            <a:alphaModFix/>
          </a:blip>
          <a:stretch>
            <a:fillRect/>
          </a:stretch>
        </p:blipFill>
        <p:spPr>
          <a:xfrm>
            <a:off x="6163056" y="2395728"/>
            <a:ext cx="5797296" cy="3008375"/>
          </a:xfrm>
          <a:prstGeom prst="rect">
            <a:avLst/>
          </a:prstGeom>
          <a:noFill/>
          <a:ln>
            <a:noFill/>
          </a:ln>
        </p:spPr>
      </p:pic>
      <p:sp>
        <p:nvSpPr>
          <p:cNvPr id="194" name="Google Shape;194;gc00d5dbf3f_2_147"/>
          <p:cNvSpPr txBox="1"/>
          <p:nvPr/>
        </p:nvSpPr>
        <p:spPr>
          <a:xfrm>
            <a:off x="2459736" y="5815584"/>
            <a:ext cx="120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Old</a:t>
            </a:r>
            <a:endParaRPr>
              <a:latin typeface="Calibri"/>
              <a:ea typeface="Calibri"/>
              <a:cs typeface="Calibri"/>
              <a:sym typeface="Calibri"/>
            </a:endParaRPr>
          </a:p>
        </p:txBody>
      </p:sp>
      <p:sp>
        <p:nvSpPr>
          <p:cNvPr id="195" name="Google Shape;195;gc00d5dbf3f_2_147"/>
          <p:cNvSpPr txBox="1"/>
          <p:nvPr/>
        </p:nvSpPr>
        <p:spPr>
          <a:xfrm>
            <a:off x="8458242" y="5815584"/>
            <a:ext cx="120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New</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c00d5dbf3f_2_1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Statistics</a:t>
            </a:r>
            <a:endParaRPr/>
          </a:p>
        </p:txBody>
      </p:sp>
      <p:pic>
        <p:nvPicPr>
          <p:cNvPr id="201" name="Google Shape;201;gc00d5dbf3f_2_157"/>
          <p:cNvPicPr preferRelativeResize="0"/>
          <p:nvPr/>
        </p:nvPicPr>
        <p:blipFill>
          <a:blip r:embed="rId3">
            <a:alphaModFix/>
          </a:blip>
          <a:stretch>
            <a:fillRect/>
          </a:stretch>
        </p:blipFill>
        <p:spPr>
          <a:xfrm>
            <a:off x="1319450" y="1874275"/>
            <a:ext cx="9553094" cy="4862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c00d5dbf3f_2_1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Upload Audio</a:t>
            </a:r>
            <a:endParaRPr/>
          </a:p>
        </p:txBody>
      </p:sp>
      <p:pic>
        <p:nvPicPr>
          <p:cNvPr id="207" name="Google Shape;207;gc00d5dbf3f_2_162"/>
          <p:cNvPicPr preferRelativeResize="0"/>
          <p:nvPr/>
        </p:nvPicPr>
        <p:blipFill>
          <a:blip r:embed="rId3">
            <a:alphaModFix/>
          </a:blip>
          <a:stretch>
            <a:fillRect/>
          </a:stretch>
        </p:blipFill>
        <p:spPr>
          <a:xfrm>
            <a:off x="164592" y="2395728"/>
            <a:ext cx="5797296" cy="3008377"/>
          </a:xfrm>
          <a:prstGeom prst="rect">
            <a:avLst/>
          </a:prstGeom>
          <a:noFill/>
          <a:ln>
            <a:noFill/>
          </a:ln>
        </p:spPr>
      </p:pic>
      <p:pic>
        <p:nvPicPr>
          <p:cNvPr id="208" name="Google Shape;208;gc00d5dbf3f_2_162"/>
          <p:cNvPicPr preferRelativeResize="0"/>
          <p:nvPr/>
        </p:nvPicPr>
        <p:blipFill>
          <a:blip r:embed="rId4">
            <a:alphaModFix/>
          </a:blip>
          <a:stretch>
            <a:fillRect/>
          </a:stretch>
        </p:blipFill>
        <p:spPr>
          <a:xfrm>
            <a:off x="6163056" y="2395728"/>
            <a:ext cx="5797294" cy="3008377"/>
          </a:xfrm>
          <a:prstGeom prst="rect">
            <a:avLst/>
          </a:prstGeom>
          <a:noFill/>
          <a:ln>
            <a:noFill/>
          </a:ln>
        </p:spPr>
      </p:pic>
      <p:sp>
        <p:nvSpPr>
          <p:cNvPr id="209" name="Google Shape;209;gc00d5dbf3f_2_162"/>
          <p:cNvSpPr txBox="1"/>
          <p:nvPr/>
        </p:nvSpPr>
        <p:spPr>
          <a:xfrm>
            <a:off x="2459736" y="5815584"/>
            <a:ext cx="120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Old</a:t>
            </a:r>
            <a:endParaRPr>
              <a:latin typeface="Calibri"/>
              <a:ea typeface="Calibri"/>
              <a:cs typeface="Calibri"/>
              <a:sym typeface="Calibri"/>
            </a:endParaRPr>
          </a:p>
        </p:txBody>
      </p:sp>
      <p:sp>
        <p:nvSpPr>
          <p:cNvPr id="210" name="Google Shape;210;gc00d5dbf3f_2_162"/>
          <p:cNvSpPr txBox="1"/>
          <p:nvPr/>
        </p:nvSpPr>
        <p:spPr>
          <a:xfrm>
            <a:off x="8458242" y="5815584"/>
            <a:ext cx="120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New</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c00d5dbf3f_2_17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View Audio</a:t>
            </a:r>
            <a:endParaRPr/>
          </a:p>
        </p:txBody>
      </p:sp>
      <p:pic>
        <p:nvPicPr>
          <p:cNvPr id="216" name="Google Shape;216;gc00d5dbf3f_2_172"/>
          <p:cNvPicPr preferRelativeResize="0"/>
          <p:nvPr/>
        </p:nvPicPr>
        <p:blipFill>
          <a:blip r:embed="rId3">
            <a:alphaModFix/>
          </a:blip>
          <a:stretch>
            <a:fillRect/>
          </a:stretch>
        </p:blipFill>
        <p:spPr>
          <a:xfrm>
            <a:off x="164600" y="2395728"/>
            <a:ext cx="5797293" cy="3008378"/>
          </a:xfrm>
          <a:prstGeom prst="rect">
            <a:avLst/>
          </a:prstGeom>
          <a:noFill/>
          <a:ln>
            <a:noFill/>
          </a:ln>
        </p:spPr>
      </p:pic>
      <p:pic>
        <p:nvPicPr>
          <p:cNvPr id="217" name="Google Shape;217;gc00d5dbf3f_2_172"/>
          <p:cNvPicPr preferRelativeResize="0"/>
          <p:nvPr/>
        </p:nvPicPr>
        <p:blipFill>
          <a:blip r:embed="rId4">
            <a:alphaModFix/>
          </a:blip>
          <a:stretch>
            <a:fillRect/>
          </a:stretch>
        </p:blipFill>
        <p:spPr>
          <a:xfrm>
            <a:off x="6163056" y="2395728"/>
            <a:ext cx="5797294" cy="3008377"/>
          </a:xfrm>
          <a:prstGeom prst="rect">
            <a:avLst/>
          </a:prstGeom>
          <a:noFill/>
          <a:ln>
            <a:noFill/>
          </a:ln>
        </p:spPr>
      </p:pic>
      <p:sp>
        <p:nvSpPr>
          <p:cNvPr id="218" name="Google Shape;218;gc00d5dbf3f_2_172"/>
          <p:cNvSpPr txBox="1"/>
          <p:nvPr/>
        </p:nvSpPr>
        <p:spPr>
          <a:xfrm>
            <a:off x="2461000" y="5818600"/>
            <a:ext cx="120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Old</a:t>
            </a:r>
            <a:endParaRPr>
              <a:latin typeface="Calibri"/>
              <a:ea typeface="Calibri"/>
              <a:cs typeface="Calibri"/>
              <a:sym typeface="Calibri"/>
            </a:endParaRPr>
          </a:p>
        </p:txBody>
      </p:sp>
      <p:sp>
        <p:nvSpPr>
          <p:cNvPr id="219" name="Google Shape;219;gc00d5dbf3f_2_172"/>
          <p:cNvSpPr txBox="1"/>
          <p:nvPr/>
        </p:nvSpPr>
        <p:spPr>
          <a:xfrm>
            <a:off x="8163200" y="5818600"/>
            <a:ext cx="179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New</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c00d5dbf3f_2_18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Rate Audio</a:t>
            </a:r>
            <a:endParaRPr/>
          </a:p>
        </p:txBody>
      </p:sp>
      <p:pic>
        <p:nvPicPr>
          <p:cNvPr id="225" name="Google Shape;225;gc00d5dbf3f_2_182"/>
          <p:cNvPicPr preferRelativeResize="0"/>
          <p:nvPr/>
        </p:nvPicPr>
        <p:blipFill>
          <a:blip r:embed="rId3">
            <a:alphaModFix/>
          </a:blip>
          <a:stretch>
            <a:fillRect/>
          </a:stretch>
        </p:blipFill>
        <p:spPr>
          <a:xfrm>
            <a:off x="164592" y="2395728"/>
            <a:ext cx="5797296" cy="3008376"/>
          </a:xfrm>
          <a:prstGeom prst="rect">
            <a:avLst/>
          </a:prstGeom>
          <a:noFill/>
          <a:ln>
            <a:noFill/>
          </a:ln>
        </p:spPr>
      </p:pic>
      <p:pic>
        <p:nvPicPr>
          <p:cNvPr id="226" name="Google Shape;226;gc00d5dbf3f_2_182"/>
          <p:cNvPicPr preferRelativeResize="0"/>
          <p:nvPr/>
        </p:nvPicPr>
        <p:blipFill>
          <a:blip r:embed="rId4">
            <a:alphaModFix/>
          </a:blip>
          <a:stretch>
            <a:fillRect/>
          </a:stretch>
        </p:blipFill>
        <p:spPr>
          <a:xfrm>
            <a:off x="6163056" y="2395728"/>
            <a:ext cx="5797294" cy="3008376"/>
          </a:xfrm>
          <a:prstGeom prst="rect">
            <a:avLst/>
          </a:prstGeom>
          <a:noFill/>
          <a:ln>
            <a:noFill/>
          </a:ln>
        </p:spPr>
      </p:pic>
      <p:sp>
        <p:nvSpPr>
          <p:cNvPr id="227" name="Google Shape;227;gc00d5dbf3f_2_182"/>
          <p:cNvSpPr txBox="1"/>
          <p:nvPr/>
        </p:nvSpPr>
        <p:spPr>
          <a:xfrm>
            <a:off x="2461000" y="5818600"/>
            <a:ext cx="120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Old</a:t>
            </a:r>
            <a:endParaRPr>
              <a:latin typeface="Calibri"/>
              <a:ea typeface="Calibri"/>
              <a:cs typeface="Calibri"/>
              <a:sym typeface="Calibri"/>
            </a:endParaRPr>
          </a:p>
        </p:txBody>
      </p:sp>
      <p:sp>
        <p:nvSpPr>
          <p:cNvPr id="228" name="Google Shape;228;gc00d5dbf3f_2_182"/>
          <p:cNvSpPr txBox="1"/>
          <p:nvPr/>
        </p:nvSpPr>
        <p:spPr>
          <a:xfrm>
            <a:off x="8163200" y="5818600"/>
            <a:ext cx="179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New</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2019-07-24T17:56:50Z</dcterms:created>
  <dc:creator>Levi Terry</dc:creator>
</cp:coreProperties>
</file>